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62" r:id="rId3"/>
    <p:sldId id="257" r:id="rId4"/>
    <p:sldId id="263" r:id="rId5"/>
    <p:sldId id="258" r:id="rId6"/>
    <p:sldId id="259" r:id="rId7"/>
    <p:sldId id="260" r:id="rId8"/>
    <p:sldId id="261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5"/>
    <p:restoredTop sz="95588"/>
  </p:normalViewPr>
  <p:slideViewPr>
    <p:cSldViewPr snapToGrid="0" snapToObjects="1">
      <p:cViewPr varScale="1">
        <p:scale>
          <a:sx n="100" d="100"/>
          <a:sy n="100" d="100"/>
        </p:scale>
        <p:origin x="34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22023-0432-4501-A045-DC236EC83B6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46CBD927-E22B-4E3A-B202-B2EBD523FF73}">
      <dgm:prSet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Greater convenience to patient, lifestyle advantages</a:t>
          </a:r>
        </a:p>
      </dgm:t>
    </dgm:pt>
    <dgm:pt modelId="{0854308D-D936-483E-B5B5-8A604A354AA8}" type="parTrans" cxnId="{6300D052-B364-4774-ACDB-89578DAAF2E2}">
      <dgm:prSet/>
      <dgm:spPr/>
      <dgm:t>
        <a:bodyPr/>
        <a:lstStyle/>
        <a:p>
          <a:endParaRPr lang="en-US"/>
        </a:p>
      </dgm:t>
    </dgm:pt>
    <dgm:pt modelId="{A82EB217-28C0-4F49-9E4C-CD62AEB35502}" type="sibTrans" cxnId="{6300D052-B364-4774-ACDB-89578DAAF2E2}">
      <dgm:prSet/>
      <dgm:spPr/>
      <dgm:t>
        <a:bodyPr/>
        <a:lstStyle/>
        <a:p>
          <a:endParaRPr lang="en-US"/>
        </a:p>
      </dgm:t>
    </dgm:pt>
    <dgm:pt modelId="{9BD438D2-8CAF-4AD4-AEE7-EF078DCA0E25}">
      <dgm:prSet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Reduced risks of acquiring infection</a:t>
          </a:r>
        </a:p>
      </dgm:t>
    </dgm:pt>
    <dgm:pt modelId="{A9569909-B680-45FB-BAD6-E3FB8917C922}" type="parTrans" cxnId="{AF2587D0-00D4-4B27-8C5E-D29F862FAB34}">
      <dgm:prSet/>
      <dgm:spPr/>
      <dgm:t>
        <a:bodyPr/>
        <a:lstStyle/>
        <a:p>
          <a:endParaRPr lang="en-US"/>
        </a:p>
      </dgm:t>
    </dgm:pt>
    <dgm:pt modelId="{D13DF55A-D65A-44EC-B899-4098AEFCBA1A}" type="sibTrans" cxnId="{AF2587D0-00D4-4B27-8C5E-D29F862FAB34}">
      <dgm:prSet/>
      <dgm:spPr/>
      <dgm:t>
        <a:bodyPr/>
        <a:lstStyle/>
        <a:p>
          <a:endParaRPr lang="en-US"/>
        </a:p>
      </dgm:t>
    </dgm:pt>
    <dgm:pt modelId="{A8CCFA37-5A5D-409F-8476-E21AEF8F0D75}">
      <dgm:prSet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Remarkably lower treatment costs</a:t>
          </a:r>
        </a:p>
        <a:p>
          <a:r>
            <a:rPr lang="en-US" dirty="0">
              <a:latin typeface="Century Gothic" panose="020B0502020202020204" pitchFamily="34" charset="0"/>
            </a:rPr>
            <a:t>(up to 87% lower)</a:t>
          </a:r>
        </a:p>
      </dgm:t>
    </dgm:pt>
    <dgm:pt modelId="{5032709B-501B-4D18-89C7-CD2A0D27D20A}" type="parTrans" cxnId="{C012B668-9A21-45AE-973F-C848F780E350}">
      <dgm:prSet/>
      <dgm:spPr/>
      <dgm:t>
        <a:bodyPr/>
        <a:lstStyle/>
        <a:p>
          <a:endParaRPr lang="en-US"/>
        </a:p>
      </dgm:t>
    </dgm:pt>
    <dgm:pt modelId="{D3DEC13C-AC1B-46E7-BEBA-33605DB0B4EB}" type="sibTrans" cxnId="{C012B668-9A21-45AE-973F-C848F780E350}">
      <dgm:prSet/>
      <dgm:spPr/>
      <dgm:t>
        <a:bodyPr/>
        <a:lstStyle/>
        <a:p>
          <a:endParaRPr lang="en-US"/>
        </a:p>
      </dgm:t>
    </dgm:pt>
    <dgm:pt modelId="{993C1FFE-6452-4FAB-A35C-E1D3D89043EB}">
      <dgm:prSet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Better health outcomes</a:t>
          </a:r>
        </a:p>
      </dgm:t>
    </dgm:pt>
    <dgm:pt modelId="{7D244C75-8F04-4D3B-B24B-3601C80850BF}" type="parTrans" cxnId="{03A54B02-3322-4FBB-A19D-8B9403CA8ABE}">
      <dgm:prSet/>
      <dgm:spPr/>
      <dgm:t>
        <a:bodyPr/>
        <a:lstStyle/>
        <a:p>
          <a:endParaRPr lang="en-US"/>
        </a:p>
      </dgm:t>
    </dgm:pt>
    <dgm:pt modelId="{7119ABAA-975D-43D8-B46C-F82C7560F5DF}" type="sibTrans" cxnId="{03A54B02-3322-4FBB-A19D-8B9403CA8ABE}">
      <dgm:prSet/>
      <dgm:spPr/>
      <dgm:t>
        <a:bodyPr/>
        <a:lstStyle/>
        <a:p>
          <a:endParaRPr lang="en-US"/>
        </a:p>
      </dgm:t>
    </dgm:pt>
    <dgm:pt modelId="{54526B05-D009-40E7-A579-921CF38D4C0A}" type="pres">
      <dgm:prSet presAssocID="{D7B22023-0432-4501-A045-DC236EC83B6E}" presName="root" presStyleCnt="0">
        <dgm:presLayoutVars>
          <dgm:dir/>
          <dgm:resizeHandles val="exact"/>
        </dgm:presLayoutVars>
      </dgm:prSet>
      <dgm:spPr/>
    </dgm:pt>
    <dgm:pt modelId="{01CA0B38-AF1A-4102-9340-0DECD449C661}" type="pres">
      <dgm:prSet presAssocID="{46CBD927-E22B-4E3A-B202-B2EBD523FF73}" presName="compNode" presStyleCnt="0"/>
      <dgm:spPr/>
    </dgm:pt>
    <dgm:pt modelId="{E730C955-57DA-42B4-B801-B2AB9D363134}" type="pres">
      <dgm:prSet presAssocID="{46CBD927-E22B-4E3A-B202-B2EBD523FF7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A7AD1285-B621-4B87-941F-6089827ED957}" type="pres">
      <dgm:prSet presAssocID="{46CBD927-E22B-4E3A-B202-B2EBD523FF73}" presName="spaceRect" presStyleCnt="0"/>
      <dgm:spPr/>
    </dgm:pt>
    <dgm:pt modelId="{6CDF42C1-B3E2-4483-B806-7E468C862575}" type="pres">
      <dgm:prSet presAssocID="{46CBD927-E22B-4E3A-B202-B2EBD523FF73}" presName="textRect" presStyleLbl="revTx" presStyleIdx="0" presStyleCnt="4">
        <dgm:presLayoutVars>
          <dgm:chMax val="1"/>
          <dgm:chPref val="1"/>
        </dgm:presLayoutVars>
      </dgm:prSet>
      <dgm:spPr/>
    </dgm:pt>
    <dgm:pt modelId="{344F5191-C8A6-44A5-8965-68B7625484FF}" type="pres">
      <dgm:prSet presAssocID="{A82EB217-28C0-4F49-9E4C-CD62AEB35502}" presName="sibTrans" presStyleCnt="0"/>
      <dgm:spPr/>
    </dgm:pt>
    <dgm:pt modelId="{5E1C47B3-75A0-453C-91AC-5E28C0E0ACAB}" type="pres">
      <dgm:prSet presAssocID="{9BD438D2-8CAF-4AD4-AEE7-EF078DCA0E25}" presName="compNode" presStyleCnt="0"/>
      <dgm:spPr/>
    </dgm:pt>
    <dgm:pt modelId="{AA68808A-1B5D-4112-92FF-A955B366E011}" type="pres">
      <dgm:prSet presAssocID="{9BD438D2-8CAF-4AD4-AEE7-EF078DCA0E2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721DA70F-159A-45FA-89B7-AA6CA0BC074A}" type="pres">
      <dgm:prSet presAssocID="{9BD438D2-8CAF-4AD4-AEE7-EF078DCA0E25}" presName="spaceRect" presStyleCnt="0"/>
      <dgm:spPr/>
    </dgm:pt>
    <dgm:pt modelId="{26AEE028-922F-4F25-8DB1-C09C0A0AD1DB}" type="pres">
      <dgm:prSet presAssocID="{9BD438D2-8CAF-4AD4-AEE7-EF078DCA0E25}" presName="textRect" presStyleLbl="revTx" presStyleIdx="1" presStyleCnt="4">
        <dgm:presLayoutVars>
          <dgm:chMax val="1"/>
          <dgm:chPref val="1"/>
        </dgm:presLayoutVars>
      </dgm:prSet>
      <dgm:spPr/>
    </dgm:pt>
    <dgm:pt modelId="{87BEAE47-D94E-4444-AE38-D954980E8B03}" type="pres">
      <dgm:prSet presAssocID="{D13DF55A-D65A-44EC-B899-4098AEFCBA1A}" presName="sibTrans" presStyleCnt="0"/>
      <dgm:spPr/>
    </dgm:pt>
    <dgm:pt modelId="{F4754D7D-311A-40BF-8C4E-DFF5A2B260A3}" type="pres">
      <dgm:prSet presAssocID="{A8CCFA37-5A5D-409F-8476-E21AEF8F0D75}" presName="compNode" presStyleCnt="0"/>
      <dgm:spPr/>
    </dgm:pt>
    <dgm:pt modelId="{976B7297-8499-4FF7-8726-2687B3EFC298}" type="pres">
      <dgm:prSet presAssocID="{A8CCFA37-5A5D-409F-8476-E21AEF8F0D7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0AA3F3F0-4C00-4702-B18B-4BB6283B647B}" type="pres">
      <dgm:prSet presAssocID="{A8CCFA37-5A5D-409F-8476-E21AEF8F0D75}" presName="spaceRect" presStyleCnt="0"/>
      <dgm:spPr/>
    </dgm:pt>
    <dgm:pt modelId="{4D357D18-8E46-4C87-BB86-7C6C586B4BE6}" type="pres">
      <dgm:prSet presAssocID="{A8CCFA37-5A5D-409F-8476-E21AEF8F0D75}" presName="textRect" presStyleLbl="revTx" presStyleIdx="2" presStyleCnt="4">
        <dgm:presLayoutVars>
          <dgm:chMax val="1"/>
          <dgm:chPref val="1"/>
        </dgm:presLayoutVars>
      </dgm:prSet>
      <dgm:spPr/>
    </dgm:pt>
    <dgm:pt modelId="{863D6148-39E5-4B6B-AF4A-2D60BD20621A}" type="pres">
      <dgm:prSet presAssocID="{D3DEC13C-AC1B-46E7-BEBA-33605DB0B4EB}" presName="sibTrans" presStyleCnt="0"/>
      <dgm:spPr/>
    </dgm:pt>
    <dgm:pt modelId="{439F6F37-7BAA-4D46-8151-AD75F645EDBD}" type="pres">
      <dgm:prSet presAssocID="{993C1FFE-6452-4FAB-A35C-E1D3D89043EB}" presName="compNode" presStyleCnt="0"/>
      <dgm:spPr/>
    </dgm:pt>
    <dgm:pt modelId="{1DF20716-03D1-4713-BE33-6577D38886F4}" type="pres">
      <dgm:prSet presAssocID="{993C1FFE-6452-4FAB-A35C-E1D3D89043E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E9C51B66-D374-46E7-8C47-ACE75F3DA632}" type="pres">
      <dgm:prSet presAssocID="{993C1FFE-6452-4FAB-A35C-E1D3D89043EB}" presName="spaceRect" presStyleCnt="0"/>
      <dgm:spPr/>
    </dgm:pt>
    <dgm:pt modelId="{F1F066FA-5EDD-4147-B7EC-EE764CD9A116}" type="pres">
      <dgm:prSet presAssocID="{993C1FFE-6452-4FAB-A35C-E1D3D89043E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3A54B02-3322-4FBB-A19D-8B9403CA8ABE}" srcId="{D7B22023-0432-4501-A045-DC236EC83B6E}" destId="{993C1FFE-6452-4FAB-A35C-E1D3D89043EB}" srcOrd="3" destOrd="0" parTransId="{7D244C75-8F04-4D3B-B24B-3601C80850BF}" sibTransId="{7119ABAA-975D-43D8-B46C-F82C7560F5DF}"/>
    <dgm:cxn modelId="{6300D052-B364-4774-ACDB-89578DAAF2E2}" srcId="{D7B22023-0432-4501-A045-DC236EC83B6E}" destId="{46CBD927-E22B-4E3A-B202-B2EBD523FF73}" srcOrd="0" destOrd="0" parTransId="{0854308D-D936-483E-B5B5-8A604A354AA8}" sibTransId="{A82EB217-28C0-4F49-9E4C-CD62AEB35502}"/>
    <dgm:cxn modelId="{C012B668-9A21-45AE-973F-C848F780E350}" srcId="{D7B22023-0432-4501-A045-DC236EC83B6E}" destId="{A8CCFA37-5A5D-409F-8476-E21AEF8F0D75}" srcOrd="2" destOrd="0" parTransId="{5032709B-501B-4D18-89C7-CD2A0D27D20A}" sibTransId="{D3DEC13C-AC1B-46E7-BEBA-33605DB0B4EB}"/>
    <dgm:cxn modelId="{DE55087E-D9CF-408E-BEDA-B492F00F2AD1}" type="presOf" srcId="{993C1FFE-6452-4FAB-A35C-E1D3D89043EB}" destId="{F1F066FA-5EDD-4147-B7EC-EE764CD9A116}" srcOrd="0" destOrd="0" presId="urn:microsoft.com/office/officeart/2018/2/layout/IconLabelList"/>
    <dgm:cxn modelId="{07A11784-179F-4080-A396-79AEB5665B07}" type="presOf" srcId="{D7B22023-0432-4501-A045-DC236EC83B6E}" destId="{54526B05-D009-40E7-A579-921CF38D4C0A}" srcOrd="0" destOrd="0" presId="urn:microsoft.com/office/officeart/2018/2/layout/IconLabelList"/>
    <dgm:cxn modelId="{AF2587D0-00D4-4B27-8C5E-D29F862FAB34}" srcId="{D7B22023-0432-4501-A045-DC236EC83B6E}" destId="{9BD438D2-8CAF-4AD4-AEE7-EF078DCA0E25}" srcOrd="1" destOrd="0" parTransId="{A9569909-B680-45FB-BAD6-E3FB8917C922}" sibTransId="{D13DF55A-D65A-44EC-B899-4098AEFCBA1A}"/>
    <dgm:cxn modelId="{7E17C0F5-264F-41A2-9CF8-9263D12237EF}" type="presOf" srcId="{46CBD927-E22B-4E3A-B202-B2EBD523FF73}" destId="{6CDF42C1-B3E2-4483-B806-7E468C862575}" srcOrd="0" destOrd="0" presId="urn:microsoft.com/office/officeart/2018/2/layout/IconLabelList"/>
    <dgm:cxn modelId="{CE9152FA-100E-451C-9651-048A15AC94F0}" type="presOf" srcId="{A8CCFA37-5A5D-409F-8476-E21AEF8F0D75}" destId="{4D357D18-8E46-4C87-BB86-7C6C586B4BE6}" srcOrd="0" destOrd="0" presId="urn:microsoft.com/office/officeart/2018/2/layout/IconLabelList"/>
    <dgm:cxn modelId="{15DAB5FD-40D0-4903-BB0C-ACF1AF6D1D97}" type="presOf" srcId="{9BD438D2-8CAF-4AD4-AEE7-EF078DCA0E25}" destId="{26AEE028-922F-4F25-8DB1-C09C0A0AD1DB}" srcOrd="0" destOrd="0" presId="urn:microsoft.com/office/officeart/2018/2/layout/IconLabelList"/>
    <dgm:cxn modelId="{081AD19E-A1CD-4A38-9035-93AB4F6DEAD8}" type="presParOf" srcId="{54526B05-D009-40E7-A579-921CF38D4C0A}" destId="{01CA0B38-AF1A-4102-9340-0DECD449C661}" srcOrd="0" destOrd="0" presId="urn:microsoft.com/office/officeart/2018/2/layout/IconLabelList"/>
    <dgm:cxn modelId="{84DC8000-F1FC-42F0-AE98-C8A5A68BCD94}" type="presParOf" srcId="{01CA0B38-AF1A-4102-9340-0DECD449C661}" destId="{E730C955-57DA-42B4-B801-B2AB9D363134}" srcOrd="0" destOrd="0" presId="urn:microsoft.com/office/officeart/2018/2/layout/IconLabelList"/>
    <dgm:cxn modelId="{B1AB4901-4170-4BD5-92A4-F4111FA6DC5F}" type="presParOf" srcId="{01CA0B38-AF1A-4102-9340-0DECD449C661}" destId="{A7AD1285-B621-4B87-941F-6089827ED957}" srcOrd="1" destOrd="0" presId="urn:microsoft.com/office/officeart/2018/2/layout/IconLabelList"/>
    <dgm:cxn modelId="{1A7EF73E-57F9-4EE0-9A4F-A0DE04AB0069}" type="presParOf" srcId="{01CA0B38-AF1A-4102-9340-0DECD449C661}" destId="{6CDF42C1-B3E2-4483-B806-7E468C862575}" srcOrd="2" destOrd="0" presId="urn:microsoft.com/office/officeart/2018/2/layout/IconLabelList"/>
    <dgm:cxn modelId="{4C49068E-CFB7-4786-8AD5-0C4BEADD63B9}" type="presParOf" srcId="{54526B05-D009-40E7-A579-921CF38D4C0A}" destId="{344F5191-C8A6-44A5-8965-68B7625484FF}" srcOrd="1" destOrd="0" presId="urn:microsoft.com/office/officeart/2018/2/layout/IconLabelList"/>
    <dgm:cxn modelId="{987990AA-97E9-4E16-AD6D-35BCBB4FB0A7}" type="presParOf" srcId="{54526B05-D009-40E7-A579-921CF38D4C0A}" destId="{5E1C47B3-75A0-453C-91AC-5E28C0E0ACAB}" srcOrd="2" destOrd="0" presId="urn:microsoft.com/office/officeart/2018/2/layout/IconLabelList"/>
    <dgm:cxn modelId="{D2F9AC32-7D0F-496B-836A-273CCD4016F6}" type="presParOf" srcId="{5E1C47B3-75A0-453C-91AC-5E28C0E0ACAB}" destId="{AA68808A-1B5D-4112-92FF-A955B366E011}" srcOrd="0" destOrd="0" presId="urn:microsoft.com/office/officeart/2018/2/layout/IconLabelList"/>
    <dgm:cxn modelId="{77C7ACA7-5B0F-4002-BB6A-344CE162B7ED}" type="presParOf" srcId="{5E1C47B3-75A0-453C-91AC-5E28C0E0ACAB}" destId="{721DA70F-159A-45FA-89B7-AA6CA0BC074A}" srcOrd="1" destOrd="0" presId="urn:microsoft.com/office/officeart/2018/2/layout/IconLabelList"/>
    <dgm:cxn modelId="{2ECD9550-C9D1-4B41-A40D-566441388F4C}" type="presParOf" srcId="{5E1C47B3-75A0-453C-91AC-5E28C0E0ACAB}" destId="{26AEE028-922F-4F25-8DB1-C09C0A0AD1DB}" srcOrd="2" destOrd="0" presId="urn:microsoft.com/office/officeart/2018/2/layout/IconLabelList"/>
    <dgm:cxn modelId="{A5148E89-A651-4E93-9A33-FD01960E761F}" type="presParOf" srcId="{54526B05-D009-40E7-A579-921CF38D4C0A}" destId="{87BEAE47-D94E-4444-AE38-D954980E8B03}" srcOrd="3" destOrd="0" presId="urn:microsoft.com/office/officeart/2018/2/layout/IconLabelList"/>
    <dgm:cxn modelId="{0D931ADA-B3B5-4DEA-AE5F-4CEDA252E9EA}" type="presParOf" srcId="{54526B05-D009-40E7-A579-921CF38D4C0A}" destId="{F4754D7D-311A-40BF-8C4E-DFF5A2B260A3}" srcOrd="4" destOrd="0" presId="urn:microsoft.com/office/officeart/2018/2/layout/IconLabelList"/>
    <dgm:cxn modelId="{7695C74D-07F5-448A-A553-AF5C81F7464A}" type="presParOf" srcId="{F4754D7D-311A-40BF-8C4E-DFF5A2B260A3}" destId="{976B7297-8499-4FF7-8726-2687B3EFC298}" srcOrd="0" destOrd="0" presId="urn:microsoft.com/office/officeart/2018/2/layout/IconLabelList"/>
    <dgm:cxn modelId="{D5A82301-F0E0-40D7-A10B-7DD0C52C43FF}" type="presParOf" srcId="{F4754D7D-311A-40BF-8C4E-DFF5A2B260A3}" destId="{0AA3F3F0-4C00-4702-B18B-4BB6283B647B}" srcOrd="1" destOrd="0" presId="urn:microsoft.com/office/officeart/2018/2/layout/IconLabelList"/>
    <dgm:cxn modelId="{78B975EE-0FF9-4E9D-BF5C-0484C7F35C42}" type="presParOf" srcId="{F4754D7D-311A-40BF-8C4E-DFF5A2B260A3}" destId="{4D357D18-8E46-4C87-BB86-7C6C586B4BE6}" srcOrd="2" destOrd="0" presId="urn:microsoft.com/office/officeart/2018/2/layout/IconLabelList"/>
    <dgm:cxn modelId="{E331632B-5E34-44C6-BD40-01BF016EBFE5}" type="presParOf" srcId="{54526B05-D009-40E7-A579-921CF38D4C0A}" destId="{863D6148-39E5-4B6B-AF4A-2D60BD20621A}" srcOrd="5" destOrd="0" presId="urn:microsoft.com/office/officeart/2018/2/layout/IconLabelList"/>
    <dgm:cxn modelId="{BBF9D1D3-0821-446D-A321-51256489F050}" type="presParOf" srcId="{54526B05-D009-40E7-A579-921CF38D4C0A}" destId="{439F6F37-7BAA-4D46-8151-AD75F645EDBD}" srcOrd="6" destOrd="0" presId="urn:microsoft.com/office/officeart/2018/2/layout/IconLabelList"/>
    <dgm:cxn modelId="{17EBCA26-EF29-430A-9F84-0755C966A28A}" type="presParOf" srcId="{439F6F37-7BAA-4D46-8151-AD75F645EDBD}" destId="{1DF20716-03D1-4713-BE33-6577D38886F4}" srcOrd="0" destOrd="0" presId="urn:microsoft.com/office/officeart/2018/2/layout/IconLabelList"/>
    <dgm:cxn modelId="{E84C81C9-6EAF-406C-8133-9F1191803802}" type="presParOf" srcId="{439F6F37-7BAA-4D46-8151-AD75F645EDBD}" destId="{E9C51B66-D374-46E7-8C47-ACE75F3DA632}" srcOrd="1" destOrd="0" presId="urn:microsoft.com/office/officeart/2018/2/layout/IconLabelList"/>
    <dgm:cxn modelId="{54F5F5A3-5394-4E2A-96C4-D5F9BD17447A}" type="presParOf" srcId="{439F6F37-7BAA-4D46-8151-AD75F645EDBD}" destId="{F1F066FA-5EDD-4147-B7EC-EE764CD9A11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0C955-57DA-42B4-B801-B2AB9D363134}">
      <dsp:nvSpPr>
        <dsp:cNvPr id="0" name=""/>
        <dsp:cNvSpPr/>
      </dsp:nvSpPr>
      <dsp:spPr>
        <a:xfrm>
          <a:off x="671575" y="704115"/>
          <a:ext cx="1060658" cy="10606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F42C1-B3E2-4483-B806-7E468C862575}">
      <dsp:nvSpPr>
        <dsp:cNvPr id="0" name=""/>
        <dsp:cNvSpPr/>
      </dsp:nvSpPr>
      <dsp:spPr>
        <a:xfrm>
          <a:off x="23395" y="2079030"/>
          <a:ext cx="23570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entury Gothic" panose="020B0502020202020204" pitchFamily="34" charset="0"/>
            </a:rPr>
            <a:t>Greater convenience to patient, lifestyle advantages</a:t>
          </a:r>
        </a:p>
      </dsp:txBody>
      <dsp:txXfrm>
        <a:off x="23395" y="2079030"/>
        <a:ext cx="2357018" cy="720000"/>
      </dsp:txXfrm>
    </dsp:sp>
    <dsp:sp modelId="{AA68808A-1B5D-4112-92FF-A955B366E011}">
      <dsp:nvSpPr>
        <dsp:cNvPr id="0" name=""/>
        <dsp:cNvSpPr/>
      </dsp:nvSpPr>
      <dsp:spPr>
        <a:xfrm>
          <a:off x="3441073" y="704115"/>
          <a:ext cx="1060658" cy="10606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EE028-922F-4F25-8DB1-C09C0A0AD1DB}">
      <dsp:nvSpPr>
        <dsp:cNvPr id="0" name=""/>
        <dsp:cNvSpPr/>
      </dsp:nvSpPr>
      <dsp:spPr>
        <a:xfrm>
          <a:off x="2792892" y="2079030"/>
          <a:ext cx="23570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entury Gothic" panose="020B0502020202020204" pitchFamily="34" charset="0"/>
            </a:rPr>
            <a:t>Reduced risks of acquiring infection</a:t>
          </a:r>
        </a:p>
      </dsp:txBody>
      <dsp:txXfrm>
        <a:off x="2792892" y="2079030"/>
        <a:ext cx="2357018" cy="720000"/>
      </dsp:txXfrm>
    </dsp:sp>
    <dsp:sp modelId="{976B7297-8499-4FF7-8726-2687B3EFC298}">
      <dsp:nvSpPr>
        <dsp:cNvPr id="0" name=""/>
        <dsp:cNvSpPr/>
      </dsp:nvSpPr>
      <dsp:spPr>
        <a:xfrm>
          <a:off x="6210570" y="704115"/>
          <a:ext cx="1060658" cy="10606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57D18-8E46-4C87-BB86-7C6C586B4BE6}">
      <dsp:nvSpPr>
        <dsp:cNvPr id="0" name=""/>
        <dsp:cNvSpPr/>
      </dsp:nvSpPr>
      <dsp:spPr>
        <a:xfrm>
          <a:off x="5562390" y="2079030"/>
          <a:ext cx="23570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entury Gothic" panose="020B0502020202020204" pitchFamily="34" charset="0"/>
            </a:rPr>
            <a:t>Remarkably lower treatment costs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entury Gothic" panose="020B0502020202020204" pitchFamily="34" charset="0"/>
            </a:rPr>
            <a:t>(up to 87% lower)</a:t>
          </a:r>
        </a:p>
      </dsp:txBody>
      <dsp:txXfrm>
        <a:off x="5562390" y="2079030"/>
        <a:ext cx="2357018" cy="720000"/>
      </dsp:txXfrm>
    </dsp:sp>
    <dsp:sp modelId="{1DF20716-03D1-4713-BE33-6577D38886F4}">
      <dsp:nvSpPr>
        <dsp:cNvPr id="0" name=""/>
        <dsp:cNvSpPr/>
      </dsp:nvSpPr>
      <dsp:spPr>
        <a:xfrm>
          <a:off x="8980067" y="704115"/>
          <a:ext cx="1060658" cy="106065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066FA-5EDD-4147-B7EC-EE764CD9A116}">
      <dsp:nvSpPr>
        <dsp:cNvPr id="0" name=""/>
        <dsp:cNvSpPr/>
      </dsp:nvSpPr>
      <dsp:spPr>
        <a:xfrm>
          <a:off x="8331887" y="2079030"/>
          <a:ext cx="23570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entury Gothic" panose="020B0502020202020204" pitchFamily="34" charset="0"/>
            </a:rPr>
            <a:t>Better health outcomes</a:t>
          </a:r>
        </a:p>
      </dsp:txBody>
      <dsp:txXfrm>
        <a:off x="8331887" y="2079030"/>
        <a:ext cx="2357018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6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3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6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9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9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10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2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2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4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2" r:id="rId2"/>
    <p:sldLayoutId id="2147483861" r:id="rId3"/>
    <p:sldLayoutId id="2147483860" r:id="rId4"/>
    <p:sldLayoutId id="2147483859" r:id="rId5"/>
    <p:sldLayoutId id="2147483858" r:id="rId6"/>
    <p:sldLayoutId id="2147483857" r:id="rId7"/>
    <p:sldLayoutId id="2147483856" r:id="rId8"/>
    <p:sldLayoutId id="2147483855" r:id="rId9"/>
    <p:sldLayoutId id="2147483854" r:id="rId10"/>
    <p:sldLayoutId id="2147483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fabiusmaximus.com/2013/01/19/second-amendment-guns-48094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A34275-CD0A-499C-9600-C96742FAC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52546B-EF97-46E8-A930-3A0334106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7587" y="2720800"/>
            <a:ext cx="3470809" cy="41326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801F4A-0A74-45E0-8E5A-65A65252A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-4540"/>
            <a:ext cx="1274412" cy="49672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245F29-ABE7-4BB1-8164-5F4C4604B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257800" y="0"/>
            <a:ext cx="6926614" cy="112236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CFB6CD-2BBB-3741-89D8-A5D09BC6A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014" y="1122363"/>
            <a:ext cx="3316463" cy="3025308"/>
          </a:xfrm>
        </p:spPr>
        <p:txBody>
          <a:bodyPr>
            <a:normAutofit/>
          </a:bodyPr>
          <a:lstStyle/>
          <a:p>
            <a:r>
              <a:rPr lang="en-US" sz="2000" cap="none" dirty="0">
                <a:latin typeface="Century Gothic" panose="020B0502020202020204" pitchFamily="34" charset="0"/>
              </a:rPr>
              <a:t>3600 Broad Avenue</a:t>
            </a:r>
            <a:br>
              <a:rPr lang="en-US" sz="2000" cap="none" dirty="0">
                <a:latin typeface="Century Gothic" panose="020B0502020202020204" pitchFamily="34" charset="0"/>
              </a:rPr>
            </a:br>
            <a:r>
              <a:rPr lang="en-US" sz="2000" cap="none" dirty="0">
                <a:latin typeface="Century Gothic" panose="020B0502020202020204" pitchFamily="34" charset="0"/>
              </a:rPr>
              <a:t>Gulfport, MS 39501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922BFD-2C0E-4041-9AFB-4A8F80C8B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368" y="4386729"/>
            <a:ext cx="3252110" cy="1135529"/>
          </a:xfrm>
        </p:spPr>
        <p:txBody>
          <a:bodyPr>
            <a:normAutofit/>
          </a:bodyPr>
          <a:lstStyle/>
          <a:p>
            <a:r>
              <a:rPr lang="en-US" sz="2000" b="0" dirty="0">
                <a:latin typeface="Century Gothic" panose="020B0502020202020204" pitchFamily="34" charset="0"/>
              </a:rPr>
              <a:t>(228) 864-7056</a:t>
            </a:r>
          </a:p>
          <a:p>
            <a:r>
              <a:rPr lang="en-US" sz="1400" b="0" cap="none" dirty="0" err="1">
                <a:latin typeface="Century Gothic" panose="020B0502020202020204" pitchFamily="34" charset="0"/>
              </a:rPr>
              <a:t>www.vitacareinc.com</a:t>
            </a:r>
            <a:endParaRPr lang="en-US" sz="1400" b="0" cap="none" dirty="0">
              <a:latin typeface="Century Gothic" panose="020B0502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00EEAF-0634-4EEB-81E5-9FBC2170F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7102" y="6051582"/>
            <a:ext cx="4847312" cy="80641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E11676-332F-449D-9A03-6CE4ED25C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225160" y="0"/>
            <a:ext cx="3541141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D4300B2-A692-EE44-93DF-3BB121EC6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30" y="528860"/>
            <a:ext cx="5795740" cy="57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05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3E86D-CC9B-8640-ACD1-D8FB2E7DB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0" cap="none" dirty="0">
                <a:latin typeface="Century Gothic" panose="020B0502020202020204" pitchFamily="34" charset="0"/>
              </a:rPr>
              <a:t>Multiple  Locations – Find Yours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5DE71-BD6D-0F4F-9296-712E8563B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>
                <a:latin typeface="Century Gothic" panose="020B0502020202020204" pitchFamily="34" charset="0"/>
              </a:rPr>
              <a:t>Sartin’s is located in Gulfport MS and serves the MS Gulf Coast </a:t>
            </a:r>
          </a:p>
          <a:p>
            <a:pPr>
              <a:buBlip>
                <a:blip r:embed="rId2"/>
              </a:buBlip>
            </a:pPr>
            <a:endParaRPr lang="en-US" dirty="0">
              <a:latin typeface="Century Gothic" panose="020B0502020202020204" pitchFamily="34" charset="0"/>
            </a:endParaRPr>
          </a:p>
          <a:p>
            <a:pPr>
              <a:buBlip>
                <a:blip r:embed="rId2"/>
              </a:buBlip>
            </a:pPr>
            <a:r>
              <a:rPr lang="en-US" dirty="0">
                <a:latin typeface="Century Gothic" panose="020B0502020202020204" pitchFamily="34" charset="0"/>
              </a:rPr>
              <a:t>Locations are available throughout the Southeast and across the US</a:t>
            </a:r>
          </a:p>
          <a:p>
            <a:endParaRPr lang="en-US" dirty="0"/>
          </a:p>
          <a:p>
            <a:pPr marL="457200" lvl="1" indent="0" algn="ctr">
              <a:buNone/>
            </a:pPr>
            <a:r>
              <a:rPr lang="en-US" sz="3200" dirty="0">
                <a:latin typeface="Century Gothic" panose="020B0502020202020204" pitchFamily="34" charset="0"/>
              </a:rPr>
              <a:t>Location finder available at:</a:t>
            </a:r>
          </a:p>
          <a:p>
            <a:pPr marL="457200" lvl="1" indent="0" algn="ctr">
              <a:buNone/>
            </a:pP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www.vitalcareinc.com</a:t>
            </a:r>
            <a:endParaRPr lang="en-US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765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25D0F-0F4F-8B42-88DA-BF4BB46A8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>
                <a:latin typeface="Century Gothic" panose="020B0502020202020204" pitchFamily="34" charset="0"/>
              </a:rPr>
              <a:t>Thank you!</a:t>
            </a:r>
            <a:endParaRPr lang="en-US" sz="7200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D21321-864A-C14D-86E9-7558C4DA957D}"/>
              </a:ext>
            </a:extLst>
          </p:cNvPr>
          <p:cNvSpPr txBox="1"/>
          <p:nvPr/>
        </p:nvSpPr>
        <p:spPr>
          <a:xfrm>
            <a:off x="4184650" y="2690336"/>
            <a:ext cx="3822700" cy="2117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Bob Rushing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Marketing 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(228) 864-7056 - Office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(228) 257-9445 - Cell</a:t>
            </a:r>
          </a:p>
          <a:p>
            <a:pPr algn="ctr">
              <a:lnSpc>
                <a:spcPct val="150000"/>
              </a:lnSpc>
            </a:pPr>
            <a:r>
              <a:rPr lang="en-US" dirty="0" err="1">
                <a:latin typeface="Century Gothic" panose="020B0502020202020204" pitchFamily="34" charset="0"/>
              </a:rPr>
              <a:t>brushing@vitalcareinc.com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566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5F0A9D0-BB35-4CAB-B92D-E061B9D8E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2F5DE35-776B-4C7D-AF2E-514E68BDD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0"/>
            <a:ext cx="698360" cy="57024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A65E4E8-1272-4386-BDFE-0129D7A7E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9642143" y="0"/>
            <a:ext cx="2549857" cy="20744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6515F51-DBC6-42B8-9C34-749F69BB6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7737" y="0"/>
            <a:ext cx="1294263" cy="599136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D02E677-18F4-834E-8CDB-9B9385DC4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638175"/>
            <a:ext cx="10529048" cy="1037230"/>
          </a:xfrm>
        </p:spPr>
        <p:txBody>
          <a:bodyPr>
            <a:normAutofit/>
          </a:bodyPr>
          <a:lstStyle/>
          <a:p>
            <a:r>
              <a:rPr lang="en-US" i="0" cap="none" dirty="0">
                <a:latin typeface="Century Gothic" panose="020B0502020202020204" pitchFamily="34" charset="0"/>
              </a:rPr>
              <a:t>About Sartin’s Vital Care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73F5967-4993-405D-A3E6-84DCEFF44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2403086" cy="103723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28D587D-24CD-47F2-8BA8-B387AA3B5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3" y="1916779"/>
            <a:ext cx="4632341" cy="4712622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dirty="0">
                <a:latin typeface="Century Gothic" panose="020B0502020202020204" pitchFamily="34" charset="0"/>
              </a:rPr>
              <a:t>Over 30 years service to the community</a:t>
            </a:r>
          </a:p>
          <a:p>
            <a:pPr>
              <a:buBlip>
                <a:blip r:embed="rId2"/>
              </a:buBlip>
            </a:pPr>
            <a:r>
              <a:rPr lang="en-US" dirty="0">
                <a:latin typeface="Century Gothic" panose="020B0502020202020204" pitchFamily="34" charset="0"/>
              </a:rPr>
              <a:t>Knowledgeable and highly experienced staff</a:t>
            </a:r>
          </a:p>
          <a:p>
            <a:pPr>
              <a:buBlip>
                <a:blip r:embed="rId2"/>
              </a:buBlip>
            </a:pPr>
            <a:r>
              <a:rPr lang="en-US" dirty="0">
                <a:latin typeface="Century Gothic" panose="020B0502020202020204" pitchFamily="34" charset="0"/>
              </a:rPr>
              <a:t>Service levels that outclass alternatives</a:t>
            </a:r>
          </a:p>
          <a:p>
            <a:pPr>
              <a:buBlip>
                <a:blip r:embed="rId2"/>
              </a:buBlip>
            </a:pPr>
            <a:r>
              <a:rPr lang="en-US" dirty="0">
                <a:latin typeface="Century Gothic" panose="020B0502020202020204" pitchFamily="34" charset="0"/>
              </a:rPr>
              <a:t>Notable reputation within local medical community</a:t>
            </a:r>
          </a:p>
          <a:p>
            <a:pPr>
              <a:buBlip>
                <a:blip r:embed="rId2"/>
              </a:buBlip>
            </a:pPr>
            <a:r>
              <a:rPr lang="en-US" dirty="0">
                <a:latin typeface="Century Gothic" panose="020B0502020202020204" pitchFamily="34" charset="0"/>
              </a:rPr>
              <a:t>Patent centric approach clinically and financially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3A523CC-BD6C-4A0D-B9DB-1DC2CE1E2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807758" y="5501473"/>
            <a:ext cx="5455709" cy="135652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19824F-8C26-F741-9F1E-0974EEFEC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437" y="2303264"/>
            <a:ext cx="5110163" cy="38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0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15F0A9D0-BB35-4CAB-B92D-E061B9D8E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52F5DE35-776B-4C7D-AF2E-514E68BDD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0"/>
            <a:ext cx="698360" cy="57024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65E4E8-1272-4386-BDFE-0129D7A7E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9642143" y="0"/>
            <a:ext cx="2549857" cy="20744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515F51-DBC6-42B8-9C34-749F69BB6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7737" y="0"/>
            <a:ext cx="1294263" cy="599136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CE93122-E9ED-F243-9593-6D525B222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638174"/>
            <a:ext cx="10529048" cy="1476375"/>
          </a:xfrm>
        </p:spPr>
        <p:txBody>
          <a:bodyPr>
            <a:normAutofit/>
          </a:bodyPr>
          <a:lstStyle/>
          <a:p>
            <a:pPr algn="ctr"/>
            <a:r>
              <a:rPr lang="en-US" i="0" cap="none" dirty="0">
                <a:latin typeface="Century Gothic" panose="020B0502020202020204" pitchFamily="34" charset="0"/>
              </a:rPr>
              <a:t>Empowering Patients To Get  Infusions At Home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3F5967-4993-405D-A3E6-84DCEFF44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2403086" cy="103723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9636-2F66-5146-BEEB-36945E685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3" y="2114549"/>
            <a:ext cx="4632341" cy="4190331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dirty="0">
                <a:latin typeface="Century Gothic" panose="020B0502020202020204" pitchFamily="34" charset="0"/>
              </a:rPr>
              <a:t>Antibiotics</a:t>
            </a:r>
          </a:p>
          <a:p>
            <a:pPr>
              <a:buBlip>
                <a:blip r:embed="rId2"/>
              </a:buBlip>
            </a:pPr>
            <a:r>
              <a:rPr lang="en-US" dirty="0">
                <a:latin typeface="Century Gothic" panose="020B0502020202020204" pitchFamily="34" charset="0"/>
              </a:rPr>
              <a:t>TPN</a:t>
            </a:r>
          </a:p>
          <a:p>
            <a:pPr>
              <a:buBlip>
                <a:blip r:embed="rId2"/>
              </a:buBlip>
            </a:pPr>
            <a:r>
              <a:rPr lang="en-US" dirty="0">
                <a:latin typeface="Century Gothic" panose="020B0502020202020204" pitchFamily="34" charset="0"/>
              </a:rPr>
              <a:t>IVIG</a:t>
            </a:r>
          </a:p>
          <a:p>
            <a:pPr>
              <a:buBlip>
                <a:blip r:embed="rId2"/>
              </a:buBlip>
            </a:pPr>
            <a:r>
              <a:rPr lang="en-US" dirty="0">
                <a:latin typeface="Century Gothic" panose="020B0502020202020204" pitchFamily="34" charset="0"/>
              </a:rPr>
              <a:t>Remicade</a:t>
            </a:r>
          </a:p>
          <a:p>
            <a:pPr>
              <a:buBlip>
                <a:blip r:embed="rId2"/>
              </a:buBlip>
            </a:pPr>
            <a:r>
              <a:rPr lang="en-US" dirty="0">
                <a:latin typeface="Century Gothic" panose="020B0502020202020204" pitchFamily="34" charset="0"/>
              </a:rPr>
              <a:t>Hydration</a:t>
            </a:r>
          </a:p>
          <a:p>
            <a:pPr>
              <a:buBlip>
                <a:blip r:embed="rId2"/>
              </a:buBlip>
            </a:pPr>
            <a:r>
              <a:rPr lang="en-US" dirty="0">
                <a:latin typeface="Century Gothic" panose="020B0502020202020204" pitchFamily="34" charset="0"/>
              </a:rPr>
              <a:t>Enteral </a:t>
            </a:r>
          </a:p>
          <a:p>
            <a:pPr>
              <a:buBlip>
                <a:blip r:embed="rId2"/>
              </a:buBlip>
            </a:pPr>
            <a:r>
              <a:rPr lang="en-US" dirty="0">
                <a:latin typeface="Century Gothic" panose="020B0502020202020204" pitchFamily="34" charset="0"/>
              </a:rPr>
              <a:t>...And many more!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A523CC-BD6C-4A0D-B9DB-1DC2CE1E2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807758" y="5501473"/>
            <a:ext cx="5455709" cy="135652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6C0551C-870C-384A-8660-9347E4E1F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437" y="2801505"/>
            <a:ext cx="5110163" cy="283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2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430E9F-3B61-4A75-9A34-1EF839CC7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93CC3-99AA-471D-9142-5BD2235D6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5A1EFF-2E6F-4210-A283-AF9BE5B07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C9A7BB-4074-4704-B5B6-B526355DF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5622E3-2C65-496F-9C3F-CBEE21924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299548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ED111D-3746-4B9C-AEE8-7AB834670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5AE1D3C-1EF9-4A89-B613-EE7B78910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9CCD2A4-51FA-1C48-9DD3-3108FA034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497395"/>
            <a:ext cx="10064376" cy="1229756"/>
          </a:xfrm>
        </p:spPr>
        <p:txBody>
          <a:bodyPr>
            <a:normAutofit/>
          </a:bodyPr>
          <a:lstStyle/>
          <a:p>
            <a:pPr algn="ctr"/>
            <a:r>
              <a:rPr lang="en-US" cap="none" dirty="0">
                <a:latin typeface="Century Gothic" panose="020B0502020202020204" pitchFamily="34" charset="0"/>
              </a:rPr>
              <a:t>Benefits Of Home  Infusion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DE80A3F-530A-4181-887F-9AAF6DCBF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-14436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1CB87A-0D67-433B-8DE8-63811AA69F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594824"/>
              </p:ext>
            </p:extLst>
          </p:nvPr>
        </p:nvGraphicFramePr>
        <p:xfrm>
          <a:off x="818708" y="2552700"/>
          <a:ext cx="10712302" cy="3503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984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B8092E2-D77A-4CE6-BB2D-626978445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2CD835-4B0F-45D6-9B85-B049A1005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A99FDE-A0B7-3242-9CD8-AB8AA0799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511309"/>
            <a:ext cx="9577116" cy="1221957"/>
          </a:xfrm>
        </p:spPr>
        <p:txBody>
          <a:bodyPr anchor="ctr">
            <a:normAutofit/>
          </a:bodyPr>
          <a:lstStyle/>
          <a:p>
            <a:pPr algn="ctr"/>
            <a:r>
              <a:rPr lang="en-US" cap="none" dirty="0">
                <a:latin typeface="Century Gothic" panose="020B0502020202020204" pitchFamily="34" charset="0"/>
              </a:rPr>
              <a:t>Ease Of Use – Elastomeric Pumps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71A1EC-5980-40B2-973F-0D3D6630D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049A56-C4C2-4C0F-9F4F-D0E34391D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D02BE56-7EB5-4E62-B6E2-1C49E470A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299548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08AE8D9-DB14-4F7C-B8F0-4EA579479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3" y="2420471"/>
            <a:ext cx="5479065" cy="3884410"/>
          </a:xfrm>
        </p:spPr>
        <p:txBody>
          <a:bodyPr anchor="ctr">
            <a:normAutofit/>
          </a:bodyPr>
          <a:lstStyle/>
          <a:p>
            <a:pPr>
              <a:buBlip>
                <a:blip r:embed="rId2"/>
              </a:buBlip>
            </a:pPr>
            <a:r>
              <a:rPr lang="en-US" dirty="0">
                <a:latin typeface="Century Gothic" panose="020B0502020202020204" pitchFamily="34" charset="0"/>
              </a:rPr>
              <a:t>Maintenance Free</a:t>
            </a:r>
          </a:p>
          <a:p>
            <a:pPr>
              <a:buBlip>
                <a:blip r:embed="rId2"/>
              </a:buBlip>
            </a:pPr>
            <a:r>
              <a:rPr lang="en-US" dirty="0">
                <a:latin typeface="Century Gothic" panose="020B0502020202020204" pitchFamily="34" charset="0"/>
              </a:rPr>
              <a:t>Works independently of electronics </a:t>
            </a:r>
          </a:p>
          <a:p>
            <a:pPr>
              <a:buBlip>
                <a:blip r:embed="rId2"/>
              </a:buBlip>
            </a:pPr>
            <a:r>
              <a:rPr lang="en-US" dirty="0">
                <a:latin typeface="Century Gothic" panose="020B0502020202020204" pitchFamily="34" charset="0"/>
              </a:rPr>
              <a:t>Single Use, Disposable</a:t>
            </a:r>
          </a:p>
          <a:p>
            <a:pPr>
              <a:buBlip>
                <a:blip r:embed="rId2"/>
              </a:buBlip>
            </a:pPr>
            <a:r>
              <a:rPr lang="en-US" dirty="0">
                <a:latin typeface="Century Gothic" panose="020B0502020202020204" pitchFamily="34" charset="0"/>
              </a:rPr>
              <a:t>Cost effective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D2343B-5F36-E04E-9FE2-0E37FB76B3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4240"/>
          <a:stretch/>
        </p:blipFill>
        <p:spPr>
          <a:xfrm>
            <a:off x="7225552" y="1995117"/>
            <a:ext cx="4966447" cy="4862884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595B06-EDA5-4E45-BED4-7891E7E0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79C9A5D-F572-476A-99A9-700077150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9592DA5-68A4-46A6-90EA-F0304FF8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-14436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604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D16DE02-C2C8-477C-9FD7-70A983BDE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3AF29F-D5EC-4489-BF8F-3B356C597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173A01-F891-430E-B39E-483E711B2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E0363E9-7CD0-497E-88D7-940136490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CCD4B14-FFCC-4CE5-BC9D-DF47AA1AD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DED734-54E5-48ED-AEE6-165F24827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CDC9683-2622-F84C-A387-781A8A27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584791"/>
            <a:ext cx="10064376" cy="1086847"/>
          </a:xfrm>
        </p:spPr>
        <p:txBody>
          <a:bodyPr>
            <a:normAutofit/>
          </a:bodyPr>
          <a:lstStyle/>
          <a:p>
            <a:r>
              <a:rPr lang="en-US" sz="3700" cap="none" dirty="0">
                <a:latin typeface="Century Gothic" panose="020B0502020202020204" pitchFamily="34" charset="0"/>
              </a:rPr>
              <a:t>Common Disease States Treated At Home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222167-616B-448F-A79B-219A4FD3D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76211-BD15-D147-B16D-0AAB617E1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4" y="2499694"/>
            <a:ext cx="5831833" cy="382490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sz="2200" dirty="0">
                <a:latin typeface="Century Gothic" panose="020B0502020202020204" pitchFamily="34" charset="0"/>
              </a:rPr>
              <a:t>Infections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sz="2200" dirty="0">
                <a:latin typeface="Century Gothic" panose="020B0502020202020204" pitchFamily="34" charset="0"/>
              </a:rPr>
              <a:t>Crohn’s Disease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sz="2200" dirty="0">
                <a:latin typeface="Century Gothic" panose="020B0502020202020204" pitchFamily="34" charset="0"/>
              </a:rPr>
              <a:t>Ulcerative Colitis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sz="2200" dirty="0">
                <a:latin typeface="Century Gothic" panose="020B0502020202020204" pitchFamily="34" charset="0"/>
              </a:rPr>
              <a:t>Immune Deficiencies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sz="2200" dirty="0">
                <a:latin typeface="Century Gothic" panose="020B0502020202020204" pitchFamily="34" charset="0"/>
              </a:rPr>
              <a:t>Rheumatoid Arthritis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sz="2200" dirty="0">
                <a:latin typeface="Century Gothic" panose="020B0502020202020204" pitchFamily="34" charset="0"/>
              </a:rPr>
              <a:t>Multiple Sclerosis (MS)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sz="2200" dirty="0">
                <a:latin typeface="Century Gothic" panose="020B0502020202020204" pitchFamily="34" charset="0"/>
              </a:rPr>
              <a:t>Lupus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sz="2200" dirty="0">
                <a:latin typeface="Century Gothic" panose="020B0502020202020204" pitchFamily="34" charset="0"/>
              </a:rPr>
              <a:t>Psoriatic Arthritis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sz="2200" dirty="0">
                <a:latin typeface="Century Gothic" panose="020B0502020202020204" pitchFamily="34" charset="0"/>
              </a:rPr>
              <a:t>…Many, Many More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5DD976-BA40-244E-A973-C1671906E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252" y="2458528"/>
            <a:ext cx="3866071" cy="38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6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21FBE127-D2A6-4FA3-A6B9-B8FD1DE4B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EBF210-47FC-1D4D-A6D2-D04F30797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988" y="533400"/>
            <a:ext cx="4496228" cy="1690687"/>
          </a:xfrm>
        </p:spPr>
        <p:txBody>
          <a:bodyPr>
            <a:normAutofit/>
          </a:bodyPr>
          <a:lstStyle/>
          <a:p>
            <a:pPr algn="ctr"/>
            <a:r>
              <a:rPr lang="en-US" i="0" cap="none" dirty="0">
                <a:latin typeface="Century Gothic" panose="020B0502020202020204" pitchFamily="34" charset="0"/>
              </a:rPr>
              <a:t>Simple Referral Process</a:t>
            </a:r>
          </a:p>
        </p:txBody>
      </p:sp>
      <p:cxnSp>
        <p:nvCxnSpPr>
          <p:cNvPr id="25" name="Straight Connector 13">
            <a:extLst>
              <a:ext uri="{FF2B5EF4-FFF2-40B4-BE49-F238E27FC236}">
                <a16:creationId xmlns:a16="http://schemas.microsoft.com/office/drawing/2014/main" id="{DDD9C044-4B08-47CC-852C-B22B09675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4948518" cy="132453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5">
            <a:extLst>
              <a:ext uri="{FF2B5EF4-FFF2-40B4-BE49-F238E27FC236}">
                <a16:creationId xmlns:a16="http://schemas.microsoft.com/office/drawing/2014/main" id="{5033687E-2F83-4E90-B11A-4B998C154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818708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7">
            <a:extLst>
              <a:ext uri="{FF2B5EF4-FFF2-40B4-BE49-F238E27FC236}">
                <a16:creationId xmlns:a16="http://schemas.microsoft.com/office/drawing/2014/main" id="{D292DBC3-1A72-41ED-8432-D0D64FD63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2743200"/>
            <a:ext cx="4477872" cy="4114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25FB4C-7A3E-4447-8B49-2393DC2EA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68057"/>
            <a:ext cx="5562600" cy="3721885"/>
          </a:xfrm>
          <a:prstGeom prst="rect">
            <a:avLst/>
          </a:prstGeom>
        </p:spPr>
      </p:pic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CAB119B3-EF52-4130-8F6F-DD21C399F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1789" y="2290762"/>
            <a:ext cx="4572428" cy="4033837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Century Gothic" panose="020B0502020202020204" pitchFamily="34" charset="0"/>
              </a:rPr>
              <a:t>We do the work for you!</a:t>
            </a:r>
          </a:p>
          <a:p>
            <a:endParaRPr lang="en-US" dirty="0"/>
          </a:p>
          <a:p>
            <a:pPr>
              <a:buBlip>
                <a:blip r:embed="rId3"/>
              </a:buBlip>
            </a:pPr>
            <a:r>
              <a:rPr lang="en-US" dirty="0">
                <a:latin typeface="Century Gothic" panose="020B0502020202020204" pitchFamily="34" charset="0"/>
              </a:rPr>
              <a:t>Schedule PICC line placement</a:t>
            </a:r>
          </a:p>
          <a:p>
            <a:pPr>
              <a:buBlip>
                <a:blip r:embed="rId3"/>
              </a:buBlip>
            </a:pPr>
            <a:r>
              <a:rPr lang="en-US" dirty="0">
                <a:latin typeface="Century Gothic" panose="020B0502020202020204" pitchFamily="34" charset="0"/>
              </a:rPr>
              <a:t>Set up Home Health Nurse</a:t>
            </a:r>
          </a:p>
          <a:p>
            <a:pPr>
              <a:buBlip>
                <a:blip r:embed="rId3"/>
              </a:buBlip>
            </a:pPr>
            <a:r>
              <a:rPr lang="en-US" dirty="0">
                <a:latin typeface="Century Gothic" panose="020B0502020202020204" pitchFamily="34" charset="0"/>
              </a:rPr>
              <a:t>Personal Delivery </a:t>
            </a:r>
          </a:p>
          <a:p>
            <a:pPr>
              <a:buBlip>
                <a:blip r:embed="rId3"/>
              </a:buBlip>
            </a:pPr>
            <a:r>
              <a:rPr lang="en-US" dirty="0">
                <a:latin typeface="Century Gothic" panose="020B0502020202020204" pitchFamily="34" charset="0"/>
              </a:rPr>
              <a:t>Follow patient and make med changes</a:t>
            </a:r>
          </a:p>
          <a:p>
            <a:endParaRPr lang="en-US" dirty="0"/>
          </a:p>
        </p:txBody>
      </p:sp>
      <p:cxnSp>
        <p:nvCxnSpPr>
          <p:cNvPr id="29" name="Straight Connector 19">
            <a:extLst>
              <a:ext uri="{FF2B5EF4-FFF2-40B4-BE49-F238E27FC236}">
                <a16:creationId xmlns:a16="http://schemas.microsoft.com/office/drawing/2014/main" id="{99309E4A-5F81-4CAB-B5DB-AB4EB90C7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602477" y="2548218"/>
            <a:ext cx="589522" cy="430978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906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2171661-0838-4942-A149-8C1B78926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B9338C-0594-5D44-98A5-60D3CE9F8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6" y="533400"/>
            <a:ext cx="4529138" cy="1671639"/>
          </a:xfrm>
        </p:spPr>
        <p:txBody>
          <a:bodyPr>
            <a:normAutofit/>
          </a:bodyPr>
          <a:lstStyle/>
          <a:p>
            <a:r>
              <a:rPr lang="en-US" i="0" cap="none" dirty="0">
                <a:latin typeface="Century Gothic" panose="020B0502020202020204" pitchFamily="34" charset="0"/>
              </a:rPr>
              <a:t>Verify Patient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C5B3E-FD51-7744-B867-26BBC6955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2205038"/>
            <a:ext cx="4405314" cy="41195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Insurance coverage is determined </a:t>
            </a:r>
            <a:r>
              <a:rPr lang="en-US" i="1" u="sng" dirty="0">
                <a:latin typeface="Century Gothic" panose="020B0502020202020204" pitchFamily="34" charset="0"/>
              </a:rPr>
              <a:t>before</a:t>
            </a:r>
            <a:r>
              <a:rPr lang="en-US" dirty="0">
                <a:latin typeface="Century Gothic" panose="020B0502020202020204" pitchFamily="34" charset="0"/>
              </a:rPr>
              <a:t> starting therapy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>
              <a:buBlip>
                <a:blip r:embed="rId2"/>
              </a:buBlip>
            </a:pPr>
            <a:r>
              <a:rPr lang="en-US" dirty="0">
                <a:latin typeface="Century Gothic" panose="020B0502020202020204" pitchFamily="34" charset="0"/>
              </a:rPr>
              <a:t>Eliminates surprise bills for patient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04A404-AF1E-4EC9-AF7D-46C68BFC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30398" y="-1"/>
            <a:ext cx="2559923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1874503-FE8B-408C-ABAF-2B72BAC29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741182" y="0"/>
            <a:ext cx="725518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CC7B691-32A2-6C44-9F6E-954F9F35B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96001" y="1343025"/>
            <a:ext cx="5562600" cy="4171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44DCAF-8D66-154F-9D3A-33158788E0F9}"/>
              </a:ext>
            </a:extLst>
          </p:cNvPr>
          <p:cNvSpPr txBox="1"/>
          <p:nvPr/>
        </p:nvSpPr>
        <p:spPr>
          <a:xfrm>
            <a:off x="9689792" y="5314920"/>
            <a:ext cx="196880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fabiusmaximus.com/2013/01/19/second-amendment-guns-48094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95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0A34275-CD0A-499C-9600-C96742FAC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852546B-EF97-46E8-A930-3A0334106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7587" y="2720800"/>
            <a:ext cx="3470809" cy="41326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2801F4A-0A74-45E0-8E5A-65A65252A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-4540"/>
            <a:ext cx="1274412" cy="49672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245F29-ABE7-4BB1-8164-5F4C4604B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257800" y="0"/>
            <a:ext cx="6926614" cy="112236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974D4FE-D9A1-7241-A1E5-4DEE4412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0314" y="685801"/>
            <a:ext cx="3316463" cy="3200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cap="none" dirty="0">
                <a:latin typeface="Century Gothic" panose="020B0502020202020204" pitchFamily="34" charset="0"/>
              </a:rPr>
              <a:t>Let Sartin’s Vital Care Help Your Patients Today</a:t>
            </a:r>
            <a:br>
              <a:rPr lang="en-US" sz="3700" cap="none" dirty="0">
                <a:latin typeface="Century Gothic" panose="020B0502020202020204" pitchFamily="34" charset="0"/>
              </a:rPr>
            </a:br>
            <a:endParaRPr lang="en-US" sz="3700" cap="none" dirty="0">
              <a:latin typeface="Century Gothic" panose="020B0502020202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F00EEAF-0634-4EEB-81E5-9FBC2170F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7102" y="6051582"/>
            <a:ext cx="4847312" cy="80641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3E11676-332F-449D-9A03-6CE4ED25C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225160" y="0"/>
            <a:ext cx="3541141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897A477-7ABF-384F-B8E4-5FB72C0BF2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801" r="8801"/>
          <a:stretch>
            <a:fillRect/>
          </a:stretch>
        </p:blipFill>
        <p:spPr>
          <a:xfrm>
            <a:off x="532755" y="575775"/>
            <a:ext cx="7228091" cy="570190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3FA4AC-5463-C44C-A35D-94E3AC0C3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8DB818-1C81-8049-8F36-60215406C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108" y="3610008"/>
            <a:ext cx="1003300" cy="1460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0CE038-7044-654D-B2F1-06FEC06C1F4D}"/>
              </a:ext>
            </a:extLst>
          </p:cNvPr>
          <p:cNvSpPr txBox="1"/>
          <p:nvPr/>
        </p:nvSpPr>
        <p:spPr>
          <a:xfrm>
            <a:off x="8457509" y="5422948"/>
            <a:ext cx="3029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(228) 864-7056</a:t>
            </a:r>
          </a:p>
        </p:txBody>
      </p:sp>
    </p:spTree>
    <p:extLst>
      <p:ext uri="{BB962C8B-B14F-4D97-AF65-F5344CB8AC3E}">
        <p14:creationId xmlns:p14="http://schemas.microsoft.com/office/powerpoint/2010/main" val="2923290109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264</Words>
  <Application>Microsoft Macintosh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Univers Condensed Light</vt:lpstr>
      <vt:lpstr>Walbaum Display Light</vt:lpstr>
      <vt:lpstr>AngleLinesVTI</vt:lpstr>
      <vt:lpstr>3600 Broad Avenue Gulfport, MS 39501</vt:lpstr>
      <vt:lpstr>About Sartin’s Vital Care</vt:lpstr>
      <vt:lpstr>Empowering Patients To Get  Infusions At Home</vt:lpstr>
      <vt:lpstr>Benefits Of Home  Infusion</vt:lpstr>
      <vt:lpstr>Ease Of Use – Elastomeric Pumps</vt:lpstr>
      <vt:lpstr>Common Disease States Treated At Home</vt:lpstr>
      <vt:lpstr>Simple Referral Process</vt:lpstr>
      <vt:lpstr>Verify Patient Benefits</vt:lpstr>
      <vt:lpstr>Let Sartin’s Vital Care Help Your Patients Today </vt:lpstr>
      <vt:lpstr>Multiple  Locations – Find Yours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3600 Broad Avenue Gulfport, MS 39501</dc:title>
  <dc:creator>Walter Rushing</dc:creator>
  <cp:lastModifiedBy>Walter Rushing</cp:lastModifiedBy>
  <cp:revision>2</cp:revision>
  <dcterms:created xsi:type="dcterms:W3CDTF">2021-01-21T20:32:14Z</dcterms:created>
  <dcterms:modified xsi:type="dcterms:W3CDTF">2021-01-21T20:40:02Z</dcterms:modified>
</cp:coreProperties>
</file>