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64" r:id="rId3"/>
    <p:sldId id="263" r:id="rId4"/>
    <p:sldId id="257" r:id="rId5"/>
    <p:sldId id="258" r:id="rId6"/>
    <p:sldId id="268" r:id="rId7"/>
    <p:sldId id="267" r:id="rId8"/>
    <p:sldId id="259" r:id="rId9"/>
    <p:sldId id="261" r:id="rId10"/>
    <p:sldId id="266" r:id="rId11"/>
    <p:sldId id="260" r:id="rId12"/>
    <p:sldId id="269" r:id="rId13"/>
    <p:sldId id="262" r:id="rId14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469424"/>
          </a:xfrm>
          <a:prstGeom prst="rect">
            <a:avLst/>
          </a:prstGeom>
        </p:spPr>
        <p:txBody>
          <a:bodyPr vert="horz" lIns="94218" tIns="47109" rIns="94218" bIns="4710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40" cy="469424"/>
          </a:xfrm>
          <a:prstGeom prst="rect">
            <a:avLst/>
          </a:prstGeom>
        </p:spPr>
        <p:txBody>
          <a:bodyPr vert="horz" lIns="94218" tIns="47109" rIns="94218" bIns="47109" rtlCol="0"/>
          <a:lstStyle>
            <a:lvl1pPr algn="r">
              <a:defRPr sz="1200"/>
            </a:lvl1pPr>
          </a:lstStyle>
          <a:p>
            <a:fld id="{DDB388D7-4550-4685-B89E-9A3DB71901E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8" tIns="47109" rIns="94218" bIns="4710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18" tIns="47109" rIns="94218" bIns="4710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40" cy="469424"/>
          </a:xfrm>
          <a:prstGeom prst="rect">
            <a:avLst/>
          </a:prstGeom>
        </p:spPr>
        <p:txBody>
          <a:bodyPr vert="horz" lIns="94218" tIns="47109" rIns="94218" bIns="4710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40" cy="469424"/>
          </a:xfrm>
          <a:prstGeom prst="rect">
            <a:avLst/>
          </a:prstGeom>
        </p:spPr>
        <p:txBody>
          <a:bodyPr vert="horz" lIns="94218" tIns="47109" rIns="94218" bIns="47109" rtlCol="0" anchor="b"/>
          <a:lstStyle>
            <a:lvl1pPr algn="r">
              <a:defRPr sz="1200"/>
            </a:lvl1pPr>
          </a:lstStyle>
          <a:p>
            <a:fld id="{C4B38835-98AF-43BA-9D3E-F19E6127C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1DEE1C7-62EB-4F05-A9E2-0C33ADBE0508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27D157C-7004-47B9-83CF-93D2821C0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E1C7-62EB-4F05-A9E2-0C33ADBE0508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157C-7004-47B9-83CF-93D2821C0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E1C7-62EB-4F05-A9E2-0C33ADBE0508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157C-7004-47B9-83CF-93D2821C0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E1C7-62EB-4F05-A9E2-0C33ADBE0508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157C-7004-47B9-83CF-93D2821C0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E1C7-62EB-4F05-A9E2-0C33ADBE0508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157C-7004-47B9-83CF-93D2821C0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E1C7-62EB-4F05-A9E2-0C33ADBE0508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157C-7004-47B9-83CF-93D2821C0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DEE1C7-62EB-4F05-A9E2-0C33ADBE0508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27D157C-7004-47B9-83CF-93D2821C0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1DEE1C7-62EB-4F05-A9E2-0C33ADBE0508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27D157C-7004-47B9-83CF-93D2821C0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E1C7-62EB-4F05-A9E2-0C33ADBE0508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157C-7004-47B9-83CF-93D2821C0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E1C7-62EB-4F05-A9E2-0C33ADBE0508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157C-7004-47B9-83CF-93D2821C0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E1C7-62EB-4F05-A9E2-0C33ADBE0508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157C-7004-47B9-83CF-93D2821C0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1DEE1C7-62EB-4F05-A9E2-0C33ADBE0508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27D157C-7004-47B9-83CF-93D2821C0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niorsolutions3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SENIOR HOUSING - 101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2196062"/>
          </a:xfrm>
        </p:spPr>
        <p:txBody>
          <a:bodyPr>
            <a:normAutofit lnSpcReduction="10000"/>
          </a:bodyPr>
          <a:lstStyle/>
          <a:p>
            <a:pPr algn="ctr"/>
            <a:endParaRPr lang="en-US" sz="1800" b="1" dirty="0"/>
          </a:p>
          <a:p>
            <a:pPr algn="ctr"/>
            <a:r>
              <a:rPr lang="en-US" b="1" dirty="0"/>
              <a:t>Chicago Social Work Conference</a:t>
            </a:r>
          </a:p>
          <a:p>
            <a:pPr algn="ctr"/>
            <a:r>
              <a:rPr lang="en-US" b="1"/>
              <a:t>9/25/20</a:t>
            </a:r>
            <a:endParaRPr lang="en-US" b="1" dirty="0"/>
          </a:p>
          <a:p>
            <a:pPr algn="ctr"/>
            <a:r>
              <a:rPr lang="en-US" b="1" dirty="0"/>
              <a:t>Presented by Rick Graffagna of “Senior Solutions”</a:t>
            </a:r>
          </a:p>
          <a:p>
            <a:pPr algn="ctr"/>
            <a:endParaRPr lang="en-US" b="1" dirty="0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Other Items of Importance!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Veterans Benefits</a:t>
            </a:r>
          </a:p>
          <a:p>
            <a:r>
              <a:rPr lang="en-US" sz="3200" dirty="0"/>
              <a:t>Elder Law and Estate Planning</a:t>
            </a:r>
          </a:p>
          <a:p>
            <a:r>
              <a:rPr lang="en-US" sz="3200" dirty="0"/>
              <a:t>Power of Attorney, Health Care Directives</a:t>
            </a:r>
          </a:p>
          <a:p>
            <a:r>
              <a:rPr lang="en-US" sz="3200" dirty="0"/>
              <a:t>Real Estate Services</a:t>
            </a:r>
          </a:p>
          <a:p>
            <a:r>
              <a:rPr lang="en-US" sz="3200" dirty="0"/>
              <a:t>Downsizing Services/Moving/Packing</a:t>
            </a:r>
          </a:p>
          <a:p>
            <a:r>
              <a:rPr lang="en-US" sz="3200" dirty="0"/>
              <a:t>In-Home Care</a:t>
            </a:r>
          </a:p>
          <a:p>
            <a:r>
              <a:rPr lang="en-US" sz="3200" dirty="0"/>
              <a:t>Adult Day Services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How To Locate These Communities?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the looking yourself</a:t>
            </a:r>
          </a:p>
          <a:p>
            <a:r>
              <a:rPr lang="en-US" dirty="0"/>
              <a:t>Family and Friends</a:t>
            </a:r>
          </a:p>
          <a:p>
            <a:r>
              <a:rPr lang="en-US" dirty="0"/>
              <a:t>Internet Search</a:t>
            </a:r>
          </a:p>
          <a:p>
            <a:r>
              <a:rPr lang="en-US" dirty="0"/>
              <a:t>Senior Related Web Sites</a:t>
            </a:r>
          </a:p>
          <a:p>
            <a:r>
              <a:rPr lang="en-US" dirty="0"/>
              <a:t>On – Line Senior Placement Agencies</a:t>
            </a:r>
          </a:p>
          <a:p>
            <a:r>
              <a:rPr lang="en-US" dirty="0"/>
              <a:t>Local Senior Placement Companies – like Senior Solutions 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HUMOROUS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/>
              <a:t>PLEASE LAUGH</a:t>
            </a:r>
          </a:p>
          <a:p>
            <a:pPr algn="ctr">
              <a:buNone/>
            </a:pPr>
            <a:r>
              <a:rPr lang="en-US" sz="3200" dirty="0"/>
              <a:t>Again…</a:t>
            </a:r>
          </a:p>
          <a:p>
            <a:pPr algn="ctr">
              <a:buNone/>
            </a:pPr>
            <a:r>
              <a:rPr lang="en-US" sz="6000" dirty="0">
                <a:sym typeface="Wingdings" pitchFamily="2" charset="2"/>
              </a:rPr>
              <a:t>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0338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What Questions Do You Have?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?</a:t>
            </a:r>
          </a:p>
          <a:p>
            <a:pPr>
              <a:buNone/>
            </a:pPr>
            <a:r>
              <a:rPr lang="en-US" dirty="0"/>
              <a:t>?</a:t>
            </a:r>
          </a:p>
          <a:p>
            <a:pPr>
              <a:buNone/>
            </a:pPr>
            <a:r>
              <a:rPr lang="en-US" dirty="0"/>
              <a:t>?</a:t>
            </a:r>
          </a:p>
          <a:p>
            <a:pPr algn="ctr">
              <a:buNone/>
            </a:pPr>
            <a:r>
              <a:rPr lang="en-US" b="1" dirty="0"/>
              <a:t>Senior Solutions</a:t>
            </a:r>
          </a:p>
          <a:p>
            <a:pPr algn="ctr">
              <a:buNone/>
            </a:pPr>
            <a:r>
              <a:rPr lang="en-US" b="1" dirty="0"/>
              <a:t>630.246.2579</a:t>
            </a:r>
          </a:p>
          <a:p>
            <a:pPr algn="ctr">
              <a:buNone/>
            </a:pPr>
            <a:r>
              <a:rPr lang="en-US" dirty="0">
                <a:hlinkClick r:id="rId2"/>
              </a:rPr>
              <a:t>www.seniorsolutions3.com</a:t>
            </a:r>
            <a:r>
              <a:rPr lang="en-US" dirty="0"/>
              <a:t>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HUMOROUS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/>
              <a:t>PLEASE LAUGH</a:t>
            </a:r>
          </a:p>
          <a:p>
            <a:pPr algn="ctr">
              <a:buNone/>
            </a:pPr>
            <a:r>
              <a:rPr lang="en-US" sz="6000" dirty="0">
                <a:sym typeface="Wingdings" pitchFamily="2" charset="2"/>
              </a:rPr>
              <a:t>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/>
              <a:t>Retirement Community Financial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/>
          </a:p>
          <a:p>
            <a:r>
              <a:rPr lang="en-US" sz="3200" dirty="0"/>
              <a:t>“Buy In”</a:t>
            </a:r>
          </a:p>
          <a:p>
            <a:endParaRPr lang="en-US" sz="3200" dirty="0"/>
          </a:p>
          <a:p>
            <a:r>
              <a:rPr lang="en-US" sz="3200" dirty="0"/>
              <a:t>“Community Fee” / Rental</a:t>
            </a:r>
          </a:p>
          <a:p>
            <a:endParaRPr lang="en-US" sz="3200" dirty="0"/>
          </a:p>
          <a:p>
            <a:r>
              <a:rPr lang="en-US" sz="3200" dirty="0"/>
              <a:t>Low Income – Affordable Housing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Types of Retirement Housing </a:t>
            </a:r>
            <a:br>
              <a:rPr lang="en-US" sz="3200" b="1" dirty="0"/>
            </a:br>
            <a:r>
              <a:rPr lang="en-US" sz="3200" b="1" dirty="0"/>
              <a:t> Communities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Independent Living</a:t>
            </a:r>
          </a:p>
          <a:p>
            <a:r>
              <a:rPr lang="en-US" dirty="0"/>
              <a:t>Independent Living with Services</a:t>
            </a:r>
          </a:p>
          <a:p>
            <a:r>
              <a:rPr lang="en-US" dirty="0"/>
              <a:t>Assisted Living</a:t>
            </a:r>
          </a:p>
          <a:p>
            <a:r>
              <a:rPr lang="en-US" dirty="0"/>
              <a:t>Memory Care</a:t>
            </a:r>
          </a:p>
          <a:p>
            <a:r>
              <a:rPr lang="en-US" dirty="0"/>
              <a:t>Continuing Care Retirement Communities (CCRC)</a:t>
            </a:r>
          </a:p>
          <a:p>
            <a:r>
              <a:rPr lang="en-US" dirty="0"/>
              <a:t>Supportive Living</a:t>
            </a:r>
          </a:p>
          <a:p>
            <a:r>
              <a:rPr lang="en-US" dirty="0"/>
              <a:t>Residential Care Homes</a:t>
            </a:r>
          </a:p>
          <a:p>
            <a:r>
              <a:rPr lang="en-US" dirty="0"/>
              <a:t>Affordable Senior Housing</a:t>
            </a:r>
          </a:p>
          <a:p>
            <a:r>
              <a:rPr lang="en-US" dirty="0"/>
              <a:t>Skilled Nursing – Rehab – Long Term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Key Items to Consider!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Location </a:t>
            </a:r>
          </a:p>
          <a:p>
            <a:r>
              <a:rPr lang="en-US" dirty="0"/>
              <a:t>Level of Care – Health Services</a:t>
            </a:r>
          </a:p>
          <a:p>
            <a:r>
              <a:rPr lang="en-US" dirty="0"/>
              <a:t>Lifestyle and Amenities</a:t>
            </a:r>
          </a:p>
          <a:p>
            <a:r>
              <a:rPr lang="en-US" dirty="0"/>
              <a:t>Cost</a:t>
            </a:r>
          </a:p>
          <a:p>
            <a:r>
              <a:rPr lang="en-US" dirty="0"/>
              <a:t>The Food</a:t>
            </a:r>
          </a:p>
          <a:p>
            <a:r>
              <a:rPr lang="en-US" dirty="0"/>
              <a:t>Activities - Outings – Local Transportation</a:t>
            </a:r>
          </a:p>
          <a:p>
            <a:r>
              <a:rPr lang="en-US" dirty="0"/>
              <a:t>Staff – Staff Types – Staffing Levels</a:t>
            </a:r>
          </a:p>
          <a:p>
            <a:r>
              <a:rPr lang="en-US" dirty="0"/>
              <a:t>Buildings and Grounds</a:t>
            </a:r>
          </a:p>
          <a:p>
            <a:r>
              <a:rPr lang="en-US" dirty="0"/>
              <a:t>The Food</a:t>
            </a:r>
          </a:p>
          <a:p>
            <a:r>
              <a:rPr lang="en-US" dirty="0"/>
              <a:t>Security and Safety</a:t>
            </a:r>
          </a:p>
          <a:p>
            <a:r>
              <a:rPr lang="en-US" dirty="0"/>
              <a:t>Future Needs Addressed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When is it Time to Move?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>
            <a:normAutofit/>
          </a:bodyPr>
          <a:lstStyle/>
          <a:p>
            <a:r>
              <a:rPr lang="en-US" dirty="0"/>
              <a:t>Is really a personal, family decision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Will vary from situation to situation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SAFETY is always a driving factor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Family geography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Cost factors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7652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Senior Housing Today?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153400" cy="4440936"/>
          </a:xfrm>
        </p:spPr>
        <p:txBody>
          <a:bodyPr>
            <a:normAutofit/>
          </a:bodyPr>
          <a:lstStyle/>
          <a:p>
            <a:r>
              <a:rPr lang="en-US" sz="2400" dirty="0"/>
              <a:t>Most communities are open for business</a:t>
            </a:r>
          </a:p>
          <a:p>
            <a:r>
              <a:rPr lang="en-US" sz="2400" dirty="0"/>
              <a:t>Virtual, conference calls and some on-site access for interested families</a:t>
            </a:r>
          </a:p>
          <a:p>
            <a:r>
              <a:rPr lang="en-US" sz="2400" dirty="0"/>
              <a:t>Virtual assessment procedures</a:t>
            </a:r>
          </a:p>
          <a:p>
            <a:r>
              <a:rPr lang="en-US" sz="2400" dirty="0"/>
              <a:t>Move-In process modified – focus on safety</a:t>
            </a:r>
          </a:p>
          <a:p>
            <a:r>
              <a:rPr lang="en-US" sz="2400" dirty="0"/>
              <a:t>New residents isolated for two weeks</a:t>
            </a:r>
          </a:p>
          <a:p>
            <a:r>
              <a:rPr lang="en-US" sz="2400" dirty="0"/>
              <a:t>Visitors may not be allowed – some changes</a:t>
            </a:r>
          </a:p>
          <a:p>
            <a:r>
              <a:rPr lang="en-US" sz="2400" dirty="0"/>
              <a:t>Employee and resident health monitored closely</a:t>
            </a:r>
          </a:p>
          <a:p>
            <a:r>
              <a:rPr lang="en-US" sz="2400" dirty="0"/>
              <a:t>Activities still occur – great creativity – stay connected</a:t>
            </a:r>
          </a:p>
          <a:p>
            <a:r>
              <a:rPr lang="en-US" sz="2400" dirty="0"/>
              <a:t>What does the future hold…….we will see……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18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/>
              <a:t>What Types of Payments are Accepted?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Private Pay </a:t>
            </a:r>
          </a:p>
          <a:p>
            <a:r>
              <a:rPr lang="en-US" sz="3200" dirty="0"/>
              <a:t>Medicaid – Public Aid</a:t>
            </a:r>
          </a:p>
          <a:p>
            <a:r>
              <a:rPr lang="en-US" sz="3200" dirty="0"/>
              <a:t>Medicare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How Can I Fund These Payments?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/>
          </a:bodyPr>
          <a:lstStyle/>
          <a:p>
            <a:r>
              <a:rPr lang="en-US" dirty="0"/>
              <a:t>Social Security Income</a:t>
            </a:r>
          </a:p>
          <a:p>
            <a:r>
              <a:rPr lang="en-US" dirty="0"/>
              <a:t>Pension</a:t>
            </a:r>
          </a:p>
          <a:p>
            <a:r>
              <a:rPr lang="en-US" dirty="0"/>
              <a:t>Savings – Investments</a:t>
            </a:r>
          </a:p>
          <a:p>
            <a:r>
              <a:rPr lang="en-US" dirty="0"/>
              <a:t>Proceeds from sale of home</a:t>
            </a:r>
          </a:p>
          <a:p>
            <a:r>
              <a:rPr lang="en-US" dirty="0"/>
              <a:t>Long Term Care Insurance</a:t>
            </a:r>
          </a:p>
          <a:p>
            <a:r>
              <a:rPr lang="en-US" dirty="0"/>
              <a:t>Veterans Benefits</a:t>
            </a:r>
          </a:p>
          <a:p>
            <a:r>
              <a:rPr lang="en-US" dirty="0"/>
              <a:t>Lines of Credit</a:t>
            </a:r>
          </a:p>
          <a:p>
            <a:r>
              <a:rPr lang="en-US" dirty="0"/>
              <a:t>Bridge Loans</a:t>
            </a:r>
          </a:p>
          <a:p>
            <a:r>
              <a:rPr lang="en-US" dirty="0"/>
              <a:t>Life Insurance Conversion </a:t>
            </a:r>
          </a:p>
          <a:p>
            <a:r>
              <a:rPr lang="en-US" dirty="0"/>
              <a:t>The Kids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1660</TotalTime>
  <Words>365</Words>
  <Application>Microsoft Office PowerPoint</Application>
  <PresentationFormat>On-screen Show (4:3)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Georgia</vt:lpstr>
      <vt:lpstr>Trebuchet MS</vt:lpstr>
      <vt:lpstr>Wingdings 2</vt:lpstr>
      <vt:lpstr>Urban</vt:lpstr>
      <vt:lpstr>SENIOR HOUSING - 101</vt:lpstr>
      <vt:lpstr>HUMOROUS STORY</vt:lpstr>
      <vt:lpstr>Retirement Community Financial Models</vt:lpstr>
      <vt:lpstr>Types of Retirement Housing   Communities</vt:lpstr>
      <vt:lpstr>Key Items to Consider!</vt:lpstr>
      <vt:lpstr>When is it Time to Move?</vt:lpstr>
      <vt:lpstr>Senior Housing Today?</vt:lpstr>
      <vt:lpstr>What Types of Payments are Accepted?</vt:lpstr>
      <vt:lpstr>How Can I Fund These Payments?</vt:lpstr>
      <vt:lpstr>Other Items of Importance!</vt:lpstr>
      <vt:lpstr>How To Locate These Communities?</vt:lpstr>
      <vt:lpstr>HUMOROUS STORY</vt:lpstr>
      <vt:lpstr>What Questions Do You Have?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Leslie Abrahamson</cp:lastModifiedBy>
  <cp:revision>88</cp:revision>
  <cp:lastPrinted>2020-09-14T15:52:02Z</cp:lastPrinted>
  <dcterms:created xsi:type="dcterms:W3CDTF">2012-12-17T22:29:23Z</dcterms:created>
  <dcterms:modified xsi:type="dcterms:W3CDTF">2020-09-16T19:32:16Z</dcterms:modified>
</cp:coreProperties>
</file>